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84" r:id="rId3"/>
    <p:sldId id="285" r:id="rId4"/>
    <p:sldId id="290" r:id="rId5"/>
    <p:sldId id="292" r:id="rId6"/>
    <p:sldId id="286" r:id="rId7"/>
    <p:sldId id="269" r:id="rId8"/>
    <p:sldId id="274" r:id="rId9"/>
    <p:sldId id="275" r:id="rId10"/>
    <p:sldId id="265" r:id="rId11"/>
    <p:sldId id="266" r:id="rId12"/>
    <p:sldId id="272" r:id="rId13"/>
    <p:sldId id="259" r:id="rId14"/>
    <p:sldId id="257" r:id="rId15"/>
    <p:sldId id="267" r:id="rId16"/>
    <p:sldId id="273" r:id="rId17"/>
    <p:sldId id="291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280" r:id="rId29"/>
    <p:sldId id="262" r:id="rId30"/>
    <p:sldId id="288" r:id="rId31"/>
    <p:sldId id="263" r:id="rId32"/>
    <p:sldId id="264" r:id="rId33"/>
    <p:sldId id="260" r:id="rId34"/>
    <p:sldId id="271" r:id="rId35"/>
    <p:sldId id="289" r:id="rId36"/>
    <p:sldId id="28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and Quiz" id="{C65D7D61-B090-C841-9208-94220760EAB2}">
          <p14:sldIdLst>
            <p14:sldId id="256"/>
            <p14:sldId id="284"/>
            <p14:sldId id="285"/>
            <p14:sldId id="290"/>
            <p14:sldId id="292"/>
          </p14:sldIdLst>
        </p14:section>
        <p14:section name="Amino Acid Biosynthesis" id="{E5454D4B-4729-2948-A352-043C0E8EE6CF}">
          <p14:sldIdLst>
            <p14:sldId id="286"/>
            <p14:sldId id="269"/>
            <p14:sldId id="274"/>
            <p14:sldId id="275"/>
          </p14:sldIdLst>
        </p14:section>
        <p14:section name="Transaminase" id="{14E71A3C-165D-4F45-8E8C-C20F4E512CF5}">
          <p14:sldIdLst>
            <p14:sldId id="265"/>
            <p14:sldId id="266"/>
            <p14:sldId id="272"/>
          </p14:sldIdLst>
        </p14:section>
        <p14:section name="Glutamate" id="{86C52C3C-DE79-7640-9F58-EE4A49BDC6BF}">
          <p14:sldIdLst>
            <p14:sldId id="259"/>
            <p14:sldId id="257"/>
            <p14:sldId id="267"/>
            <p14:sldId id="273"/>
            <p14:sldId id="291"/>
          </p14:sldIdLst>
        </p14:section>
        <p14:section name="Anyi" id="{969E2FF3-FE7B-EA49-B5B1-F428ACE62702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Protein Biosynthesis" id="{31414E1A-C418-5A43-8478-B187286025CB}">
          <p14:sldIdLst>
            <p14:sldId id="280"/>
            <p14:sldId id="262"/>
            <p14:sldId id="288"/>
            <p14:sldId id="263"/>
            <p14:sldId id="264"/>
            <p14:sldId id="260"/>
            <p14:sldId id="271"/>
            <p14:sldId id="289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08"/>
    <p:restoredTop sz="94804"/>
  </p:normalViewPr>
  <p:slideViewPr>
    <p:cSldViewPr snapToGrid="0" snapToObjects="1">
      <p:cViewPr varScale="1">
        <p:scale>
          <a:sx n="156" d="100"/>
          <a:sy n="156" d="100"/>
        </p:scale>
        <p:origin x="20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Amino</a:t>
            </a:r>
            <a:r>
              <a:rPr lang="en-US" baseline="0" dirty="0" smtClean="0"/>
              <a:t> Acid Levels in Muscle Tissue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Muscle Concentration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8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cat>
            <c:strRef>
              <c:f>Sheet1!$A$2:$A$20</c:f>
              <c:strCache>
                <c:ptCount val="19"/>
                <c:pt idx="0">
                  <c:v>Asp</c:v>
                </c:pt>
                <c:pt idx="1">
                  <c:v>Phe</c:v>
                </c:pt>
                <c:pt idx="2">
                  <c:v>Tyr</c:v>
                </c:pt>
                <c:pt idx="3">
                  <c:v>Met</c:v>
                </c:pt>
                <c:pt idx="4">
                  <c:v>Ile</c:v>
                </c:pt>
                <c:pt idx="5">
                  <c:v>Leu</c:v>
                </c:pt>
                <c:pt idx="6">
                  <c:v>Cys</c:v>
                </c:pt>
                <c:pt idx="7">
                  <c:v>Val</c:v>
                </c:pt>
                <c:pt idx="8">
                  <c:v>His</c:v>
                </c:pt>
                <c:pt idx="9">
                  <c:v>Asn</c:v>
                </c:pt>
                <c:pt idx="10">
                  <c:v>Arg</c:v>
                </c:pt>
                <c:pt idx="11">
                  <c:v>Pro</c:v>
                </c:pt>
                <c:pt idx="12">
                  <c:v>Ser</c:v>
                </c:pt>
                <c:pt idx="13">
                  <c:v>Thr</c:v>
                </c:pt>
                <c:pt idx="14">
                  <c:v>Lys</c:v>
                </c:pt>
                <c:pt idx="15">
                  <c:v>Gly</c:v>
                </c:pt>
                <c:pt idx="16">
                  <c:v>Ala</c:v>
                </c:pt>
                <c:pt idx="17">
                  <c:v>Glu</c:v>
                </c:pt>
                <c:pt idx="18">
                  <c:v>Gln</c:v>
                </c:pt>
              </c:strCache>
            </c:str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0.07</c:v>
                </c:pt>
                <c:pt idx="1">
                  <c:v>0.1</c:v>
                </c:pt>
                <c:pt idx="2">
                  <c:v>0.11</c:v>
                </c:pt>
                <c:pt idx="3">
                  <c:v>0.11</c:v>
                </c:pt>
                <c:pt idx="4">
                  <c:v>0.15</c:v>
                </c:pt>
                <c:pt idx="5">
                  <c:v>0.18</c:v>
                </c:pt>
                <c:pt idx="6">
                  <c:v>0.26</c:v>
                </c:pt>
                <c:pt idx="7">
                  <c:v>0.26</c:v>
                </c:pt>
                <c:pt idx="8">
                  <c:v>0.37</c:v>
                </c:pt>
                <c:pt idx="9">
                  <c:v>0.47</c:v>
                </c:pt>
                <c:pt idx="10">
                  <c:v>0.51</c:v>
                </c:pt>
                <c:pt idx="11">
                  <c:v>0.83</c:v>
                </c:pt>
                <c:pt idx="12">
                  <c:v>0.98</c:v>
                </c:pt>
                <c:pt idx="13">
                  <c:v>1.03</c:v>
                </c:pt>
                <c:pt idx="14">
                  <c:v>1.15</c:v>
                </c:pt>
                <c:pt idx="15">
                  <c:v>1.33</c:v>
                </c:pt>
                <c:pt idx="16">
                  <c:v>2.34</c:v>
                </c:pt>
                <c:pt idx="17">
                  <c:v>4.38</c:v>
                </c:pt>
                <c:pt idx="18">
                  <c:v>19.45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-228431328"/>
        <c:axId val="77313712"/>
      </c:barChart>
      <c:catAx>
        <c:axId val="-228431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313712"/>
        <c:crosses val="autoZero"/>
        <c:auto val="1"/>
        <c:lblAlgn val="ctr"/>
        <c:lblOffset val="100"/>
        <c:noMultiLvlLbl val="0"/>
      </c:catAx>
      <c:valAx>
        <c:axId val="773137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Intracellular</a:t>
                </a:r>
                <a:r>
                  <a:rPr lang="en-US" baseline="0" dirty="0" smtClean="0"/>
                  <a:t> Concentration (</a:t>
                </a:r>
                <a:r>
                  <a:rPr lang="en-US" baseline="0" dirty="0" err="1" smtClean="0"/>
                  <a:t>mM</a:t>
                </a:r>
                <a:r>
                  <a:rPr lang="en-US" baseline="0" dirty="0" smtClean="0"/>
                  <a:t>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28431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B00BF-B97A-3349-8121-05C0735D9E56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B3D3A-5945-DF48-BDDD-C6D89593C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33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caveat about your biochemistry textbooks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B3D3A-5945-DF48-BDDD-C6D89593C6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65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B3D3A-5945-DF48-BDDD-C6D89593C6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69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does this mean for conditionally essentiality?</a:t>
            </a:r>
          </a:p>
          <a:p>
            <a:r>
              <a:rPr lang="en-US" baseline="0" dirty="0" smtClean="0"/>
              <a:t>MSG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B3D3A-5945-DF48-BDDD-C6D89593C6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3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B3D3A-5945-DF48-BDDD-C6D89593C6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Vitamin</a:t>
            </a:r>
            <a:r>
              <a:rPr kumimoji="1" lang="en-US" altLang="zh-CN" baseline="0" dirty="0" smtClean="0"/>
              <a:t> C is water-soluble, body can’t store it. So it has to be obtained from foods like citrus fruits, broccoli and tomatoes.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Heart disease, HBP, common cold, cancer,</a:t>
            </a:r>
            <a:r>
              <a:rPr kumimoji="1" lang="en-US" altLang="zh-CN" baseline="0" dirty="0" smtClean="0"/>
              <a:t> osteoarthritis, asthma, etc.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462A41-BAC0-8348-B4B1-357629E896E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714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462A41-BAC0-8348-B4B1-357629E896E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8147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Collagen</a:t>
            </a:r>
            <a:r>
              <a:rPr kumimoji="1" lang="en-US" altLang="zh-CN" baseline="0" dirty="0" smtClean="0"/>
              <a:t> is the most abundant structural protein in all animals. It comprises 1/3 of the total protein, 3/4 of the dry weight of skin and is the most prevalent component of the extracellular matrix.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462A41-BAC0-8348-B4B1-357629E896E8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9950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Digestion and absorption</a:t>
            </a:r>
            <a:r>
              <a:rPr kumimoji="1" lang="en-US" altLang="zh-CN" baseline="0" dirty="0" smtClean="0"/>
              <a:t> of </a:t>
            </a:r>
            <a:r>
              <a:rPr kumimoji="1" lang="en-US" altLang="zh-CN" baseline="0" dirty="0" err="1" smtClean="0"/>
              <a:t>Vc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462A41-BAC0-8348-B4B1-357629E896E8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296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B3D3A-5945-DF48-BDDD-C6D89593C6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46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53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4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43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9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45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7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4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34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49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90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41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2FF91-2A6B-7142-9EFE-1DAE949E88CF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6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Amino Acid and Protein Biosynthesis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884363"/>
          </a:xfrm>
        </p:spPr>
        <p:txBody>
          <a:bodyPr>
            <a:normAutofit/>
          </a:bodyPr>
          <a:lstStyle/>
          <a:p>
            <a:r>
              <a:rPr lang="en-US" dirty="0" smtClean="0"/>
              <a:t>Announcements:</a:t>
            </a:r>
          </a:p>
          <a:p>
            <a:r>
              <a:rPr lang="en-US" b="1" dirty="0" smtClean="0"/>
              <a:t>Today</a:t>
            </a:r>
            <a:r>
              <a:rPr lang="en-US" dirty="0" smtClean="0"/>
              <a:t>: Shorter Lecture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err="1" smtClean="0"/>
              <a:t>Anyi</a:t>
            </a:r>
            <a:r>
              <a:rPr lang="en-US" b="1" dirty="0" smtClean="0"/>
              <a:t> Presentation: </a:t>
            </a:r>
            <a:r>
              <a:rPr lang="en-US" dirty="0" smtClean="0"/>
              <a:t>Vitamin C and Collagen Synthesis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CRLT Midterm Student Feedback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4158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Transamination Reactions Allow for Rapid Exchange of Amino Groups to Balance Amino Acids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2067"/>
            <a:ext cx="9222581" cy="275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Reversible Transaminase Reactions Allow for Rapid Exchange of Amino Acids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65051"/>
              </p:ext>
            </p:extLst>
          </p:nvPr>
        </p:nvGraphicFramePr>
        <p:xfrm>
          <a:off x="838200" y="1825625"/>
          <a:ext cx="9377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965518"/>
                <a:gridCol w="2103120"/>
                <a:gridCol w="210312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Substrates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Enzyme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Products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Pyruvate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+mn-lt"/>
                          <a:ea typeface="Symbol" charset="2"/>
                          <a:cs typeface="Symbol" charset="2"/>
                        </a:rPr>
                        <a:t>Glutamate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+mn-lt"/>
                        </a:rPr>
                        <a:t>ALT</a:t>
                      </a:r>
                      <a:endParaRPr lang="en-US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Alanine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Oxaloacetate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Glutamate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AST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Aspartate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1" y="3416958"/>
            <a:ext cx="8520239" cy="25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5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Supply and demand controls the levels of the amino acids from the transaminase reactions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Driving towards Alanine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1659731"/>
          </a:xfrm>
        </p:spPr>
        <p:txBody>
          <a:bodyPr/>
          <a:lstStyle/>
          <a:p>
            <a:r>
              <a:rPr lang="en-US" dirty="0"/>
              <a:t>What would increase supply?</a:t>
            </a:r>
          </a:p>
          <a:p>
            <a:r>
              <a:rPr lang="en-US" dirty="0"/>
              <a:t>What would cause demand?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Driving towards Pyruvate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1659731"/>
          </a:xfrm>
        </p:spPr>
        <p:txBody>
          <a:bodyPr/>
          <a:lstStyle/>
          <a:p>
            <a:r>
              <a:rPr lang="en-US" dirty="0" smtClean="0"/>
              <a:t>What would increase supply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would cause demand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776" y="3526645"/>
            <a:ext cx="7505700" cy="2209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751308" y="1859797"/>
            <a:ext cx="2045777" cy="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7373293" y="1846881"/>
            <a:ext cx="2136183" cy="12916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43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834" y="1771180"/>
            <a:ext cx="5231939" cy="44602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65125"/>
            <a:ext cx="11894773" cy="1325563"/>
          </a:xfrm>
        </p:spPr>
        <p:txBody>
          <a:bodyPr/>
          <a:lstStyle/>
          <a:p>
            <a:r>
              <a:rPr lang="en-US" smtClean="0"/>
              <a:t>Glutamate and Glutamine Buffer </a:t>
            </a:r>
            <a:r>
              <a:rPr lang="en-US" dirty="0" smtClean="0"/>
              <a:t>the Nitrogen Pool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748868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10 of the 11 biosynthetic reactions involve glutamate</a:t>
            </a:r>
          </a:p>
          <a:p>
            <a:pPr lvl="1"/>
            <a:r>
              <a:rPr lang="en-US" dirty="0" smtClean="0"/>
              <a:t>Alanine </a:t>
            </a:r>
            <a:r>
              <a:rPr lang="mr-IN" dirty="0" smtClean="0"/>
              <a:t>–</a:t>
            </a:r>
            <a:r>
              <a:rPr lang="en-US" dirty="0" smtClean="0"/>
              <a:t> from Pyruvate/</a:t>
            </a:r>
            <a:r>
              <a:rPr lang="en-US" dirty="0" smtClean="0">
                <a:solidFill>
                  <a:srgbClr val="00B050"/>
                </a:solidFill>
              </a:rPr>
              <a:t>Glutamate</a:t>
            </a:r>
          </a:p>
          <a:p>
            <a:pPr lvl="1"/>
            <a:r>
              <a:rPr lang="en-US" dirty="0" smtClean="0"/>
              <a:t>Aspartate </a:t>
            </a:r>
            <a:r>
              <a:rPr lang="mr-IN" dirty="0" smtClean="0"/>
              <a:t>–</a:t>
            </a:r>
            <a:r>
              <a:rPr lang="en-US" dirty="0" smtClean="0"/>
              <a:t> from Oxaloacetate/</a:t>
            </a:r>
            <a:r>
              <a:rPr lang="en-US" dirty="0" smtClean="0">
                <a:solidFill>
                  <a:srgbClr val="00B050"/>
                </a:solidFill>
              </a:rPr>
              <a:t>Glutamate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Serine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from 3-Phosphoglycerate/</a:t>
            </a:r>
            <a:r>
              <a:rPr lang="en-US" dirty="0" smtClean="0">
                <a:solidFill>
                  <a:srgbClr val="00B050"/>
                </a:solidFill>
              </a:rPr>
              <a:t>Glutamate</a:t>
            </a:r>
          </a:p>
          <a:p>
            <a:pPr lvl="2"/>
            <a:r>
              <a:rPr lang="en-US" dirty="0" smtClean="0"/>
              <a:t>Cysteine </a:t>
            </a:r>
            <a:r>
              <a:rPr lang="mr-IN" dirty="0" smtClean="0"/>
              <a:t>–</a:t>
            </a:r>
            <a:r>
              <a:rPr lang="en-US" dirty="0" smtClean="0"/>
              <a:t> From </a:t>
            </a:r>
            <a:r>
              <a:rPr lang="en-US" dirty="0" smtClean="0">
                <a:solidFill>
                  <a:schemeClr val="accent2"/>
                </a:solidFill>
              </a:rPr>
              <a:t>Serine</a:t>
            </a:r>
          </a:p>
          <a:p>
            <a:pPr lvl="2"/>
            <a:r>
              <a:rPr lang="en-US" dirty="0" smtClean="0"/>
              <a:t>Glycine </a:t>
            </a:r>
            <a:r>
              <a:rPr lang="mr-IN" dirty="0" smtClean="0"/>
              <a:t>–</a:t>
            </a:r>
            <a:r>
              <a:rPr lang="en-US" dirty="0" smtClean="0"/>
              <a:t> From </a:t>
            </a:r>
            <a:r>
              <a:rPr lang="en-US" dirty="0" smtClean="0">
                <a:solidFill>
                  <a:schemeClr val="accent2"/>
                </a:solidFill>
              </a:rPr>
              <a:t>Serine</a:t>
            </a:r>
          </a:p>
          <a:p>
            <a:pPr lvl="1"/>
            <a:r>
              <a:rPr lang="en-US" dirty="0" smtClean="0"/>
              <a:t>Downstream of </a:t>
            </a:r>
            <a:r>
              <a:rPr lang="en-US" dirty="0" smtClean="0">
                <a:solidFill>
                  <a:srgbClr val="00B050"/>
                </a:solidFill>
              </a:rPr>
              <a:t>Glutamate</a:t>
            </a:r>
          </a:p>
          <a:p>
            <a:pPr lvl="2"/>
            <a:r>
              <a:rPr lang="en-US" dirty="0" smtClean="0"/>
              <a:t>Proline</a:t>
            </a:r>
          </a:p>
          <a:p>
            <a:pPr lvl="2"/>
            <a:r>
              <a:rPr lang="en-US" dirty="0" smtClean="0"/>
              <a:t>Glutamine</a:t>
            </a:r>
          </a:p>
          <a:p>
            <a:pPr lvl="2"/>
            <a:r>
              <a:rPr lang="en-US" dirty="0" smtClean="0"/>
              <a:t>Arginine</a:t>
            </a:r>
          </a:p>
          <a:p>
            <a:pPr lvl="2"/>
            <a:r>
              <a:rPr lang="en-US" dirty="0" smtClean="0"/>
              <a:t>Histidine</a:t>
            </a:r>
          </a:p>
          <a:p>
            <a:r>
              <a:rPr lang="en-US" dirty="0" smtClean="0"/>
              <a:t>Not Tyrosine (Phenylalanine hydroxylase)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76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Glutamate Dehydrogenase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29463" cy="4351338"/>
          </a:xfrm>
        </p:spPr>
        <p:txBody>
          <a:bodyPr/>
          <a:lstStyle/>
          <a:p>
            <a:r>
              <a:rPr lang="en-US" dirty="0" smtClean="0"/>
              <a:t>Tends to Make </a:t>
            </a:r>
            <a:r>
              <a:rPr lang="en-US" dirty="0" err="1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err="1" smtClean="0"/>
              <a:t>KG</a:t>
            </a:r>
            <a:r>
              <a:rPr lang="en-US" dirty="0" smtClean="0"/>
              <a:t> by</a:t>
            </a:r>
          </a:p>
          <a:p>
            <a:pPr lvl="1"/>
            <a:r>
              <a:rPr lang="en-US" dirty="0" smtClean="0"/>
              <a:t>ADP, GDP</a:t>
            </a:r>
          </a:p>
          <a:p>
            <a:pPr lvl="1"/>
            <a:r>
              <a:rPr lang="en-US" dirty="0" smtClean="0"/>
              <a:t>BCAA and their metabolites</a:t>
            </a:r>
          </a:p>
          <a:p>
            <a:pPr lvl="1"/>
            <a:r>
              <a:rPr lang="en-US" dirty="0" smtClean="0"/>
              <a:t>NAD</a:t>
            </a:r>
          </a:p>
          <a:p>
            <a:r>
              <a:rPr lang="en-US" dirty="0" smtClean="0"/>
              <a:t>Tends to Make </a:t>
            </a:r>
            <a:r>
              <a:rPr lang="en-US" dirty="0" err="1" smtClean="0"/>
              <a:t>Glu</a:t>
            </a:r>
            <a:r>
              <a:rPr lang="en-US" dirty="0" smtClean="0"/>
              <a:t> by</a:t>
            </a:r>
          </a:p>
          <a:p>
            <a:pPr lvl="1"/>
            <a:r>
              <a:rPr lang="en-US" dirty="0" err="1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err="1" smtClean="0"/>
              <a:t>KG</a:t>
            </a:r>
            <a:endParaRPr lang="en-US" dirty="0" smtClean="0"/>
          </a:p>
          <a:p>
            <a:pPr lvl="1"/>
            <a:r>
              <a:rPr lang="en-US" dirty="0" smtClean="0"/>
              <a:t>NADPH</a:t>
            </a:r>
          </a:p>
          <a:p>
            <a:pPr lvl="1"/>
            <a:r>
              <a:rPr lang="en-US" dirty="0" smtClean="0"/>
              <a:t>ATP, GTP</a:t>
            </a:r>
          </a:p>
          <a:p>
            <a:pPr lvl="1"/>
            <a:r>
              <a:rPr lang="en-US" dirty="0" smtClean="0"/>
              <a:t>Ammonia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213" y="1568868"/>
            <a:ext cx="6124986" cy="460809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171575" y="3729038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71575" y="4153491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83560" y="4549369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83560" y="4916672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71575" y="5341125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34840"/>
          <a:stretch/>
        </p:blipFill>
        <p:spPr>
          <a:xfrm>
            <a:off x="6447236" y="2214818"/>
            <a:ext cx="4261629" cy="262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9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Glutamate Generated From?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Supply from transaminase reactions (</a:t>
            </a:r>
            <a:r>
              <a:rPr lang="en-US" i="1" dirty="0" smtClean="0"/>
              <a:t>i.e. </a:t>
            </a:r>
            <a:r>
              <a:rPr lang="en-US" dirty="0" smtClean="0"/>
              <a:t>Alanine/Aspartate)</a:t>
            </a:r>
          </a:p>
          <a:p>
            <a:r>
              <a:rPr lang="en-US" dirty="0" smtClean="0"/>
              <a:t>Deamination of glutamine by </a:t>
            </a:r>
            <a:r>
              <a:rPr lang="en-US" dirty="0" err="1" smtClean="0"/>
              <a:t>glutaminase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68" y="3476231"/>
            <a:ext cx="6746494" cy="2012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702" y="2380136"/>
            <a:ext cx="3402498" cy="379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4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Glutamine levels vs other amino acids in tissues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25492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8023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some properties of glutamine that make it a good storage pool for nitrogen?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91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52747" y="1382957"/>
            <a:ext cx="6875977" cy="156966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dirty="0">
                <a:ln w="12700">
                  <a:solidFill>
                    <a:srgbClr val="000000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Vitamin C and </a:t>
            </a:r>
            <a:r>
              <a:rPr lang="en-US" altLang="zh-CN" sz="4800" dirty="0">
                <a:ln w="12700">
                  <a:solidFill>
                    <a:srgbClr val="000000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C</a:t>
            </a:r>
            <a:r>
              <a:rPr lang="en-US" altLang="zh-CN" sz="4800" dirty="0">
                <a:ln w="12700">
                  <a:solidFill>
                    <a:srgbClr val="000000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ollagen </a:t>
            </a:r>
            <a:r>
              <a:rPr lang="en-US" altLang="zh-CN" sz="4800" dirty="0">
                <a:ln w="12700">
                  <a:solidFill>
                    <a:srgbClr val="000000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S</a:t>
            </a:r>
            <a:r>
              <a:rPr lang="en-US" altLang="zh-CN" sz="4800" dirty="0">
                <a:ln w="12700">
                  <a:solidFill>
                    <a:srgbClr val="000000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</a:rPr>
              <a:t>tability</a:t>
            </a:r>
            <a:endParaRPr lang="zh-CN" altLang="en-US" sz="4800" dirty="0">
              <a:ln w="12700">
                <a:solidFill>
                  <a:srgbClr val="000000"/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22022" y="4268657"/>
            <a:ext cx="2003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/>
              <a:t>Anyi</a:t>
            </a:r>
            <a:r>
              <a:rPr kumimoji="1" lang="en-US" altLang="zh-CN" sz="2400" dirty="0"/>
              <a:t> Liu</a:t>
            </a:r>
          </a:p>
          <a:p>
            <a:r>
              <a:rPr kumimoji="1" lang="en-US" altLang="zh-CN" sz="2400" dirty="0"/>
              <a:t>NUTR630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799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47565" y="536855"/>
            <a:ext cx="600980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>
                <a:latin typeface="+mj-lt"/>
              </a:rPr>
              <a:t>Vitamin C Structure and Function</a:t>
            </a:r>
            <a:endParaRPr kumimoji="1" lang="zh-CN" altLang="en-US" sz="3200" dirty="0">
              <a:latin typeface="+mj-lt"/>
            </a:endParaRPr>
          </a:p>
        </p:txBody>
      </p:sp>
      <p:pic>
        <p:nvPicPr>
          <p:cNvPr id="4" name="图片 3" descr="V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62" y="2064402"/>
            <a:ext cx="3003492" cy="177479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96502" y="1581995"/>
            <a:ext cx="5929271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</a:t>
            </a:r>
            <a:r>
              <a:rPr lang="en-US" altLang="zh-CN" sz="2400" dirty="0"/>
              <a:t>ater</a:t>
            </a:r>
            <a:r>
              <a:rPr lang="en-US" altLang="zh-CN" sz="2400" dirty="0"/>
              <a:t>-</a:t>
            </a:r>
            <a:r>
              <a:rPr lang="en-US" altLang="zh-CN" sz="2400" dirty="0"/>
              <a:t>soluble: can’t store or synthesize it</a:t>
            </a:r>
          </a:p>
          <a:p>
            <a:r>
              <a:rPr lang="en-US" altLang="zh-CN" sz="2400" dirty="0"/>
              <a:t>Has </a:t>
            </a:r>
            <a:r>
              <a:rPr lang="en-US" altLang="zh-CN" sz="2400" dirty="0"/>
              <a:t>to </a:t>
            </a:r>
            <a:r>
              <a:rPr lang="en-US" altLang="zh-CN" sz="2400" dirty="0"/>
              <a:t>be obtained from food</a:t>
            </a:r>
          </a:p>
          <a:p>
            <a:r>
              <a:rPr lang="en-US" altLang="zh-CN" sz="2400" dirty="0"/>
              <a:t>Antioxidant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Growth and repair of tissues</a:t>
            </a:r>
          </a:p>
          <a:p>
            <a:r>
              <a:rPr kumimoji="1" lang="en-US" altLang="zh-CN" sz="2400" dirty="0"/>
              <a:t>C</a:t>
            </a:r>
            <a:r>
              <a:rPr kumimoji="1" lang="en-US" altLang="zh-CN" sz="2400" dirty="0"/>
              <a:t>ollagen synthesis</a:t>
            </a:r>
          </a:p>
          <a:p>
            <a:r>
              <a:rPr kumimoji="1" lang="en-US" altLang="zh-CN" sz="2400" dirty="0"/>
              <a:t>Healing wounds</a:t>
            </a:r>
          </a:p>
          <a:p>
            <a:r>
              <a:rPr kumimoji="1" lang="en-US" altLang="zh-CN" sz="2400" dirty="0"/>
              <a:t>Repair and maintaining teeth and bones</a:t>
            </a:r>
          </a:p>
          <a:p>
            <a:r>
              <a:rPr kumimoji="1" lang="en-US" altLang="zh-CN" sz="2400" dirty="0"/>
              <a:t>Help absorb irons</a:t>
            </a:r>
          </a:p>
          <a:p>
            <a:r>
              <a:rPr kumimoji="1" lang="en-US" altLang="zh-CN" sz="2400" dirty="0"/>
              <a:t>Prevent some chronic diseases</a:t>
            </a:r>
          </a:p>
          <a:p>
            <a:r>
              <a:rPr kumimoji="1" lang="en-US" altLang="zh-CN" sz="2400" dirty="0"/>
              <a:t>Immune system</a:t>
            </a:r>
          </a:p>
        </p:txBody>
      </p:sp>
    </p:spTree>
    <p:extLst>
      <p:ext uri="{BB962C8B-B14F-4D97-AF65-F5344CB8AC3E}">
        <p14:creationId xmlns:p14="http://schemas.microsoft.com/office/powerpoint/2010/main" val="139389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amino acid does not depend on the presence of an amino acid precursor for biosynthesis?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Alanine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Asparagine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Tyrosine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Arginine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91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21049" y="540399"/>
            <a:ext cx="560732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+mj-lt"/>
              </a:rPr>
              <a:t>Digestion and Absorption of </a:t>
            </a:r>
            <a:r>
              <a:rPr kumimoji="1" lang="en-US" altLang="zh-CN" sz="3200" dirty="0" err="1">
                <a:latin typeface="+mj-lt"/>
              </a:rPr>
              <a:t>Vc</a:t>
            </a:r>
            <a:endParaRPr kumimoji="1" lang="zh-CN" altLang="en-US" sz="3200" dirty="0">
              <a:latin typeface="+mj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64466" y="1621198"/>
            <a:ext cx="449937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No need to be digested prior to absorption</a:t>
            </a:r>
          </a:p>
          <a:p>
            <a:endParaRPr lang="en-US" altLang="zh-CN" sz="2400" dirty="0"/>
          </a:p>
          <a:p>
            <a:r>
              <a:rPr lang="en-US" altLang="zh-CN" sz="2400" dirty="0"/>
              <a:t>Both active transport and simple diffusion:</a:t>
            </a:r>
          </a:p>
          <a:p>
            <a:endParaRPr lang="en-US" altLang="zh-CN" sz="2400" dirty="0"/>
          </a:p>
          <a:p>
            <a:pPr marL="342900" indent="-342900">
              <a:buFont typeface="Arial"/>
              <a:buChar char="•"/>
            </a:pPr>
            <a:r>
              <a:rPr lang="en-US" altLang="zh-CN" sz="2400" dirty="0"/>
              <a:t>Sodium-Dependent Active Transport: Sodium-</a:t>
            </a:r>
            <a:r>
              <a:rPr lang="en-US" altLang="zh-CN" sz="2400" dirty="0" err="1"/>
              <a:t>Ascorbate</a:t>
            </a:r>
            <a:r>
              <a:rPr lang="en-US" altLang="zh-CN" sz="2400" dirty="0"/>
              <a:t> </a:t>
            </a:r>
            <a:r>
              <a:rPr lang="en-US" altLang="zh-CN" sz="2400" dirty="0" err="1"/>
              <a:t>Cotransporter</a:t>
            </a:r>
            <a:endParaRPr lang="en-US" altLang="zh-CN" sz="2400" dirty="0"/>
          </a:p>
          <a:p>
            <a:pPr marL="342900" indent="-342900">
              <a:buFont typeface="Arial"/>
              <a:buChar char="•"/>
            </a:pPr>
            <a:r>
              <a:rPr lang="en-US" altLang="zh-CN" sz="2400" dirty="0"/>
              <a:t>Glucose transporters (GLUTs)</a:t>
            </a:r>
          </a:p>
          <a:p>
            <a:endParaRPr lang="en-US" altLang="zh-CN" sz="2400" dirty="0"/>
          </a:p>
          <a:p>
            <a:r>
              <a:rPr lang="en-US" altLang="zh-CN" sz="2400" dirty="0"/>
              <a:t>The absorption capacity is inversely related to intake</a:t>
            </a:r>
            <a:endParaRPr lang="en-US" altLang="zh-CN" sz="2400" dirty="0"/>
          </a:p>
        </p:txBody>
      </p:sp>
      <p:pic>
        <p:nvPicPr>
          <p:cNvPr id="4" name="图片 3" descr="transp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351" y="1125176"/>
            <a:ext cx="4982416" cy="53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4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88467" y="530735"/>
            <a:ext cx="328332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>
                <a:latin typeface="+mj-lt"/>
              </a:rPr>
              <a:t>Collagen Synthesis</a:t>
            </a:r>
            <a:endParaRPr kumimoji="1" lang="zh-CN" altLang="en-US" sz="1600" dirty="0">
              <a:latin typeface="+mj-lt"/>
            </a:endParaRPr>
          </a:p>
        </p:txBody>
      </p:sp>
      <p:pic>
        <p:nvPicPr>
          <p:cNvPr id="3" name="图片 2" descr="Steps-of-collagen-synthes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678" y="1115512"/>
            <a:ext cx="4713699" cy="53967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56373" y="1378018"/>
            <a:ext cx="3837305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Assembly of pro-alpha chains (directed by mRNA)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 err="1"/>
              <a:t>Proline</a:t>
            </a:r>
            <a:r>
              <a:rPr kumimoji="1" lang="en-US" altLang="zh-CN" sz="2400" dirty="0"/>
              <a:t> Hydroxylation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Lysine Hydroxylation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 err="1"/>
              <a:t>Hydroxylysine</a:t>
            </a:r>
            <a:r>
              <a:rPr kumimoji="1" lang="en-US" altLang="zh-CN" sz="2400" dirty="0"/>
              <a:t> Glycosylation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 err="1"/>
              <a:t>Disulphide</a:t>
            </a:r>
            <a:r>
              <a:rPr kumimoji="1" lang="en-US" altLang="zh-CN" sz="2400" dirty="0"/>
              <a:t> bond formation of C terminal </a:t>
            </a:r>
            <a:r>
              <a:rPr kumimoji="1" lang="en-US" altLang="zh-CN" sz="2400" dirty="0" err="1"/>
              <a:t>propeptide</a:t>
            </a:r>
            <a:endParaRPr kumimoji="1" lang="zh-CN" altLang="en-US" sz="2400" dirty="0"/>
          </a:p>
        </p:txBody>
      </p:sp>
      <p:pic>
        <p:nvPicPr>
          <p:cNvPr id="5" name="图片 4" descr="V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11" y="1972457"/>
            <a:ext cx="2148826" cy="2318877"/>
          </a:xfrm>
          <a:prstGeom prst="rect">
            <a:avLst/>
          </a:prstGeom>
        </p:spPr>
      </p:pic>
      <p:sp>
        <p:nvSpPr>
          <p:cNvPr id="6" name="左箭头 5"/>
          <p:cNvSpPr/>
          <p:nvPr/>
        </p:nvSpPr>
        <p:spPr>
          <a:xfrm rot="428612">
            <a:off x="4994950" y="2789860"/>
            <a:ext cx="2094303" cy="108079"/>
          </a:xfrm>
          <a:prstGeom prst="lef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左箭头 6"/>
          <p:cNvSpPr/>
          <p:nvPr/>
        </p:nvSpPr>
        <p:spPr>
          <a:xfrm rot="21097849">
            <a:off x="4874886" y="3188354"/>
            <a:ext cx="2215908" cy="121590"/>
          </a:xfrm>
          <a:prstGeom prst="lef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977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61583" y="810598"/>
            <a:ext cx="555328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>
                <a:latin typeface="+mj-lt"/>
              </a:rPr>
              <a:t>The Role in Collagen Stability</a:t>
            </a:r>
            <a:endParaRPr kumimoji="1" lang="zh-CN" altLang="en-US" sz="3200" dirty="0">
              <a:latin typeface="+mj-lt"/>
            </a:endParaRPr>
          </a:p>
        </p:txBody>
      </p:sp>
      <p:pic>
        <p:nvPicPr>
          <p:cNvPr id="3" name="图片 2" descr="hydroxyl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213" y="1972746"/>
            <a:ext cx="5256026" cy="40313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94233" y="2674975"/>
            <a:ext cx="31347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Vitamin C is a cofactor: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 err="1"/>
              <a:t>Prolyl</a:t>
            </a:r>
            <a:r>
              <a:rPr kumimoji="1" lang="en-US" altLang="zh-CN" sz="2400" dirty="0"/>
              <a:t> and </a:t>
            </a:r>
            <a:r>
              <a:rPr kumimoji="1" lang="en-US" altLang="zh-CN" sz="2400" dirty="0" err="1"/>
              <a:t>Lysyl</a:t>
            </a:r>
            <a:r>
              <a:rPr kumimoji="1" lang="en-US" altLang="zh-CN" sz="2400" dirty="0"/>
              <a:t> hydroxylase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9155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07445" y="576137"/>
            <a:ext cx="33911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>
                <a:latin typeface="+mj-lt"/>
              </a:rPr>
              <a:t>Collagen Structure</a:t>
            </a:r>
            <a:endParaRPr kumimoji="1" lang="zh-CN" altLang="en-US" sz="3200" dirty="0">
              <a:latin typeface="+mj-lt"/>
            </a:endParaRPr>
          </a:p>
        </p:txBody>
      </p:sp>
      <p:pic>
        <p:nvPicPr>
          <p:cNvPr id="8" name="图片 7" descr="COLLAGEN-DIAGR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49" y="1648216"/>
            <a:ext cx="8349163" cy="417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2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5025" y="763773"/>
            <a:ext cx="36082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dirty="0">
                <a:latin typeface="+mj-lt"/>
              </a:rPr>
              <a:t>Vitamin C Deficiency</a:t>
            </a:r>
            <a:endParaRPr kumimoji="1" lang="zh-CN" altLang="en-US" sz="3200" dirty="0">
              <a:latin typeface="+mj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48876" y="1806976"/>
            <a:ext cx="75024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Rare, but many people have low level of </a:t>
            </a:r>
            <a:r>
              <a:rPr kumimoji="1" lang="en-US" altLang="zh-CN" sz="2400" dirty="0" err="1"/>
              <a:t>Vc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Symptoms:</a:t>
            </a:r>
            <a:endParaRPr kumimoji="1" lang="en-US" altLang="zh-CN" sz="2400" dirty="0"/>
          </a:p>
          <a:p>
            <a:r>
              <a:rPr kumimoji="1" lang="en-US" altLang="zh-CN" sz="2400" dirty="0"/>
              <a:t>Dry and splitting hair</a:t>
            </a:r>
          </a:p>
          <a:p>
            <a:r>
              <a:rPr kumimoji="1" lang="en-US" altLang="zh-CN" sz="2400" dirty="0"/>
              <a:t>Gingivitis and bleeding gums</a:t>
            </a:r>
          </a:p>
          <a:p>
            <a:r>
              <a:rPr kumimoji="1" lang="en-US" altLang="zh-CN" sz="2400" dirty="0"/>
              <a:t>Rough, dry and scaly skin</a:t>
            </a:r>
          </a:p>
          <a:p>
            <a:r>
              <a:rPr kumimoji="1" lang="en-US" altLang="zh-CN" sz="2400" dirty="0"/>
              <a:t>Nose bleeding</a:t>
            </a:r>
            <a:endParaRPr kumimoji="1" lang="en-US" altLang="zh-CN" dirty="0"/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Severe form: scurvy</a:t>
            </a:r>
          </a:p>
        </p:txBody>
      </p:sp>
      <p:pic>
        <p:nvPicPr>
          <p:cNvPr id="4" name="图片 3" descr="vitamin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944" y="2775936"/>
            <a:ext cx="4085094" cy="306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3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curv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348" y="1226926"/>
            <a:ext cx="2452910" cy="1837315"/>
          </a:xfrm>
          <a:prstGeom prst="rect">
            <a:avLst/>
          </a:prstGeom>
        </p:spPr>
      </p:pic>
      <p:pic>
        <p:nvPicPr>
          <p:cNvPr id="3" name="图片 2" descr="scurvy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575" y="3316700"/>
            <a:ext cx="4377231" cy="328292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69538" y="405299"/>
            <a:ext cx="32563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>
                <a:latin typeface="+mj-lt"/>
              </a:rPr>
              <a:t>Scurvy Symptoms</a:t>
            </a:r>
            <a:endParaRPr kumimoji="1" lang="zh-CN" altLang="en-US" sz="3200" dirty="0">
              <a:latin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26051" y="1494580"/>
            <a:ext cx="3971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CN" sz="2400" dirty="0"/>
              <a:t>Loose teeth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sz="2400" dirty="0"/>
              <a:t>Easy bruising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sz="2400" dirty="0"/>
              <a:t>Gums prone to bleeding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sz="2400" dirty="0"/>
              <a:t>Poor wounds healing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37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9142" y="927357"/>
            <a:ext cx="524251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>
                <a:latin typeface="+mj-lt"/>
              </a:rPr>
              <a:t>Treatments &amp; Prevention</a:t>
            </a:r>
            <a:endParaRPr kumimoji="1" lang="zh-CN" altLang="en-US" sz="3200" dirty="0">
              <a:latin typeface="+mj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13093" y="2337225"/>
            <a:ext cx="77421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CN" sz="2400" dirty="0"/>
              <a:t>Vitamin C supplement by </a:t>
            </a:r>
            <a:r>
              <a:rPr kumimoji="1" lang="en-US" altLang="zh-CN" sz="2400" dirty="0"/>
              <a:t>mouth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sz="2400" dirty="0"/>
              <a:t>Adults dose is 800-1000mg per day for at least 1 week, and then 400mg per day until complete recovery</a:t>
            </a:r>
            <a:endParaRPr kumimoji="1" lang="en-US" altLang="zh-CN" sz="2400" dirty="0"/>
          </a:p>
          <a:p>
            <a:pPr marL="285750" indent="-285750">
              <a:buFont typeface="Arial"/>
              <a:buChar char="•"/>
            </a:pPr>
            <a:endParaRPr kumimoji="1" lang="en-US" altLang="zh-CN" sz="2400" dirty="0"/>
          </a:p>
          <a:p>
            <a:pPr marL="285750" indent="-285750">
              <a:buFont typeface="Arial"/>
              <a:buChar char="•"/>
            </a:pPr>
            <a:r>
              <a:rPr kumimoji="1" lang="en-US" altLang="zh-CN" sz="2400" dirty="0"/>
              <a:t>More fruits and vegetables intake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sz="2400" dirty="0"/>
              <a:t>Limes, oranges, lemons, grapefruits, etc.</a:t>
            </a:r>
          </a:p>
        </p:txBody>
      </p:sp>
    </p:spTree>
    <p:extLst>
      <p:ext uri="{BB962C8B-B14F-4D97-AF65-F5344CB8AC3E}">
        <p14:creationId xmlns:p14="http://schemas.microsoft.com/office/powerpoint/2010/main" val="205792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39383" y="602326"/>
            <a:ext cx="77381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References: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http://www.umm.edu/health/medical/altmed/supplement/vitamin-c-ascorbic-acid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http://www.namrata.co/collagen-synthesistypes-and-composition-part-2/steps-of-collagen-synthesis</a:t>
            </a:r>
            <a:r>
              <a:rPr kumimoji="1" lang="en-US" altLang="zh-CN" dirty="0"/>
              <a:t>/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https://www.proto-col.com/blog/2014/07/collagen</a:t>
            </a:r>
            <a:r>
              <a:rPr kumimoji="1" lang="en-US" altLang="zh-CN" dirty="0"/>
              <a:t>/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http://onlinelibrary.wiley.com/doi/10.1046/j.1467-2494.1998.171747.x/abstract;jsessionid=181C02FCCDED3D9B9BA12DA48BF968A7.</a:t>
            </a:r>
            <a:r>
              <a:rPr kumimoji="1" lang="en-US" altLang="zh-CN" dirty="0"/>
              <a:t>f02t03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http://</a:t>
            </a:r>
            <a:r>
              <a:rPr kumimoji="1" lang="en-US" altLang="zh-CN" dirty="0" err="1"/>
              <a:t>nutritionfactors.com</a:t>
            </a:r>
            <a:r>
              <a:rPr kumimoji="1" lang="en-US" altLang="zh-CN" dirty="0"/>
              <a:t>/factor/detail/vitamin-c-absorption-and-digestion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125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Protein Biosynthesis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6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if amino acids are unavailable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Protein synthesis will stall if both essential and non-essential amino acids are not sufficiently available</a:t>
            </a:r>
          </a:p>
          <a:p>
            <a:r>
              <a:rPr lang="en-US" dirty="0" smtClean="0"/>
              <a:t>Therefore the cell needs to be able to detect essential AA levels and respond to them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705" y="1825625"/>
            <a:ext cx="5098562" cy="33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1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a transamination reaction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The transfer of ammonia to urea for disposal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The removal of an amino group releasing ammonia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The transfer of an amino group from one molecule to another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The removal of an amino group from an amino acid for degradation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22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main regulators of protein synthesis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nutrients are high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mTORC1 active (+)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GCN2 inactive (-)</a:t>
            </a:r>
          </a:p>
          <a:p>
            <a:r>
              <a:rPr lang="en-US" dirty="0" smtClean="0"/>
              <a:t>Protein synthesis</a:t>
            </a:r>
          </a:p>
          <a:p>
            <a:r>
              <a:rPr lang="en-US" dirty="0" smtClean="0"/>
              <a:t>Ribosome biogenesis</a:t>
            </a:r>
          </a:p>
          <a:p>
            <a:r>
              <a:rPr lang="en-US" dirty="0" smtClean="0"/>
              <a:t>Stops protein breakdown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When amino acids are 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mTORC1 </a:t>
            </a:r>
            <a:r>
              <a:rPr lang="en-US" dirty="0" smtClean="0">
                <a:solidFill>
                  <a:srgbClr val="FF0000"/>
                </a:solidFill>
              </a:rPr>
              <a:t>inactive (-)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GCN2 inactive </a:t>
            </a:r>
            <a:r>
              <a:rPr lang="en-US" dirty="0" smtClean="0">
                <a:solidFill>
                  <a:srgbClr val="00B050"/>
                </a:solidFill>
              </a:rPr>
              <a:t>(+)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Protein </a:t>
            </a:r>
            <a:r>
              <a:rPr lang="en-US" dirty="0" smtClean="0"/>
              <a:t>breakdown</a:t>
            </a:r>
          </a:p>
          <a:p>
            <a:r>
              <a:rPr lang="en-US" dirty="0" smtClean="0"/>
              <a:t>Stops protein synthesis</a:t>
            </a:r>
          </a:p>
          <a:p>
            <a:r>
              <a:rPr lang="en-US" dirty="0" smtClean="0"/>
              <a:t>FGF21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2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mTORC1 Senses Some of the Essential Amino Acids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672263" cy="4351338"/>
          </a:xfrm>
        </p:spPr>
        <p:txBody>
          <a:bodyPr/>
          <a:lstStyle/>
          <a:p>
            <a:r>
              <a:rPr lang="en-US" dirty="0" smtClean="0"/>
              <a:t>Activated by several signals: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Essential Amino Acids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Arginine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Lysine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Leucine</a:t>
            </a:r>
          </a:p>
          <a:p>
            <a:pPr lvl="1"/>
            <a:r>
              <a:rPr lang="en-US" dirty="0" smtClean="0"/>
              <a:t>Insulin</a:t>
            </a:r>
          </a:p>
          <a:p>
            <a:pPr lvl="1"/>
            <a:r>
              <a:rPr lang="en-US" dirty="0" smtClean="0"/>
              <a:t>Energy Levels (via AMPK)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540" y="1529013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7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mTORC1 Activity Leads to More Protein 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932" y="1690688"/>
            <a:ext cx="4086875" cy="4099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11178" y="3196622"/>
            <a:ext cx="97013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smtClean="0">
                <a:latin typeface="Arial" charset="0"/>
                <a:ea typeface="Arial" charset="0"/>
                <a:cs typeface="Arial" charset="0"/>
              </a:rPr>
              <a:t>Amino Acids</a:t>
            </a:r>
            <a:endParaRPr lang="en-US" sz="110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19100" y="3357655"/>
            <a:ext cx="838830" cy="382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57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Hormonal Regulation of Protein Synthesis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6752004"/>
              </p:ext>
            </p:extLst>
          </p:nvPr>
        </p:nvGraphicFramePr>
        <p:xfrm>
          <a:off x="724845" y="2490643"/>
          <a:ext cx="699087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0293"/>
                <a:gridCol w="2330293"/>
                <a:gridCol w="23302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Effects on Protein Synthesis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Effects on Protein Degradation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Insulin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Promotes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Blocks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Glucocorticoids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Blocks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Promotes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Growth Hormone/IGF1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Promotes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Blocks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Testosterone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Promotes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Blocks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169" y="1825625"/>
            <a:ext cx="4290831" cy="386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Costs of Protein Production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For every peptide bond you need 4 ATP equivalents</a:t>
            </a:r>
          </a:p>
          <a:p>
            <a:r>
              <a:rPr lang="en-US" dirty="0" smtClean="0"/>
              <a:t>Actin has 374 amino acids</a:t>
            </a:r>
          </a:p>
          <a:p>
            <a:r>
              <a:rPr lang="en-US" dirty="0" smtClean="0"/>
              <a:t>How many molecules of glucose are needed to make Actin’s peptide bonds</a:t>
            </a:r>
          </a:p>
          <a:p>
            <a:pPr lvl="1"/>
            <a:r>
              <a:rPr lang="en-US" dirty="0" smtClean="0"/>
              <a:t>If only glycolysis (8 ATP/glucose)</a:t>
            </a:r>
          </a:p>
          <a:p>
            <a:pPr lvl="1"/>
            <a:r>
              <a:rPr lang="en-US" dirty="0" smtClean="0"/>
              <a:t>If glycolysis/TCA/ETC (36 ATP/glucose)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97283822"/>
              </p:ext>
            </p:extLst>
          </p:nvPr>
        </p:nvGraphicFramePr>
        <p:xfrm>
          <a:off x="6296187" y="2430059"/>
          <a:ext cx="560920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1395"/>
                <a:gridCol w="238780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Making Amino</a:t>
                      </a:r>
                      <a:r>
                        <a:rPr lang="mr-IN" dirty="0" smtClean="0"/>
                        <a:t>–</a:t>
                      </a:r>
                      <a:r>
                        <a:rPr lang="en-US" dirty="0" smtClean="0"/>
                        <a:t>Acyl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en-US" baseline="0" dirty="0" smtClean="0"/>
                        <a:t> ATP bonds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ATP -&gt; ADP -&gt;AMP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Binding of </a:t>
                      </a:r>
                      <a:r>
                        <a:rPr lang="en-US" dirty="0" err="1" smtClean="0"/>
                        <a:t>tRNA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GTP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Elongation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GTP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58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Neuroendocrine Control of Protein Levels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88806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humans, if essential amino acids are lacking what can be done?</a:t>
            </a:r>
          </a:p>
          <a:p>
            <a:r>
              <a:rPr lang="en-US" dirty="0" smtClean="0"/>
              <a:t>Breakdown of proteins?</a:t>
            </a:r>
          </a:p>
          <a:p>
            <a:r>
              <a:rPr lang="en-US" dirty="0" smtClean="0"/>
              <a:t>Synthesis of all amino acids?</a:t>
            </a:r>
          </a:p>
          <a:p>
            <a:r>
              <a:rPr lang="en-US" dirty="0" smtClean="0"/>
              <a:t>Increased ingestion of amino acids</a:t>
            </a:r>
          </a:p>
          <a:p>
            <a:endParaRPr lang="en-US" dirty="0"/>
          </a:p>
          <a:p>
            <a:r>
              <a:rPr lang="en-US" dirty="0" smtClean="0"/>
              <a:t>How does this relate to why protein is such a strong satiating signal?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264" y="1985156"/>
            <a:ext cx="5470623" cy="364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Understand the mechanistic differences that explain the difference between dispensable and indispensable amino acids.</a:t>
            </a:r>
          </a:p>
          <a:p>
            <a:r>
              <a:rPr lang="en-US" dirty="0"/>
              <a:t>Describe the central role of glutamate as a pool of nitrogen.</a:t>
            </a:r>
          </a:p>
          <a:p>
            <a:r>
              <a:rPr lang="en-US" dirty="0"/>
              <a:t>Describe the relationships between the glycolytic and TCA cycle intermediates and amino acid biosynthesis.</a:t>
            </a:r>
          </a:p>
          <a:p>
            <a:r>
              <a:rPr lang="en-US" dirty="0"/>
              <a:t>Explain why cysteine and tyrosine are dispensable only if precursors are available.</a:t>
            </a:r>
          </a:p>
          <a:p>
            <a:r>
              <a:rPr lang="en-US" dirty="0"/>
              <a:t>Understand how amino acid biosynthetic rates are controlled by utilization and by negative feedback.</a:t>
            </a:r>
          </a:p>
          <a:p>
            <a:r>
              <a:rPr lang="en-US" dirty="0"/>
              <a:t>Understand the role that the indispensable amino acids play in controlling protein synthesis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5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#3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amino acid </a:t>
            </a:r>
            <a:r>
              <a:rPr lang="en-US" b="1" u="sng" dirty="0" smtClean="0"/>
              <a:t>cannot</a:t>
            </a:r>
            <a:r>
              <a:rPr lang="en-US" dirty="0" smtClean="0"/>
              <a:t> be made by adult humans?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Arginine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Leucine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Serine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Aspartate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06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Concept Mapping: </a:t>
            </a:r>
            <a:r>
              <a:rPr lang="en-US" dirty="0"/>
              <a:t>Try to diagram the relationships between these </a:t>
            </a:r>
            <a:r>
              <a:rPr lang="en-US" dirty="0" smtClean="0"/>
              <a:t>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Essential Amino Acids</a:t>
            </a:r>
          </a:p>
          <a:p>
            <a:r>
              <a:rPr lang="en-US" dirty="0" smtClean="0"/>
              <a:t>Non-Essential Amino Acids</a:t>
            </a:r>
          </a:p>
          <a:p>
            <a:r>
              <a:rPr lang="en-US" dirty="0" smtClean="0"/>
              <a:t>Amino Acid Sensors</a:t>
            </a:r>
          </a:p>
          <a:p>
            <a:r>
              <a:rPr lang="en-US" dirty="0" smtClean="0"/>
              <a:t>GCN2</a:t>
            </a:r>
          </a:p>
          <a:p>
            <a:r>
              <a:rPr lang="en-US" dirty="0" smtClean="0"/>
              <a:t>Leucine, Isoleucine, Valine</a:t>
            </a:r>
          </a:p>
          <a:p>
            <a:r>
              <a:rPr lang="en-US" dirty="0" smtClean="0"/>
              <a:t>mTORC1</a:t>
            </a:r>
          </a:p>
          <a:p>
            <a:r>
              <a:rPr lang="en-US" dirty="0" smtClean="0"/>
              <a:t>Insulin, GH, IGF1 </a:t>
            </a:r>
          </a:p>
          <a:p>
            <a:r>
              <a:rPr lang="en-US" dirty="0" smtClean="0"/>
              <a:t>Carbon Skeletons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Arginine, Lysine, Leucine</a:t>
            </a:r>
            <a:endParaRPr lang="en-US" dirty="0"/>
          </a:p>
          <a:p>
            <a:r>
              <a:rPr lang="en-US" dirty="0" smtClean="0"/>
              <a:t>Protein Synthesis Hormones</a:t>
            </a:r>
          </a:p>
          <a:p>
            <a:r>
              <a:rPr lang="en-US" dirty="0" smtClean="0"/>
              <a:t>Transaminase Reactions</a:t>
            </a:r>
          </a:p>
          <a:p>
            <a:r>
              <a:rPr lang="en-US" dirty="0" smtClean="0"/>
              <a:t>Glutamine/Glutamate Pool</a:t>
            </a:r>
          </a:p>
          <a:p>
            <a:r>
              <a:rPr lang="en-US" dirty="0"/>
              <a:t>FGF21</a:t>
            </a:r>
          </a:p>
          <a:p>
            <a:r>
              <a:rPr lang="en-US" dirty="0" smtClean="0"/>
              <a:t>Appetite</a:t>
            </a:r>
          </a:p>
          <a:p>
            <a:r>
              <a:rPr lang="en-US" dirty="0" smtClean="0"/>
              <a:t>Negative Feedback Loops</a:t>
            </a:r>
          </a:p>
          <a:p>
            <a:r>
              <a:rPr lang="en-US" dirty="0" smtClean="0"/>
              <a:t>BCAA’s</a:t>
            </a:r>
          </a:p>
          <a:p>
            <a:r>
              <a:rPr lang="en-US" dirty="0" smtClean="0"/>
              <a:t>Amino Acid Pool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3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Understand the mechanistic differences that explain the difference between dispensable and indispensable amino acids.</a:t>
            </a:r>
          </a:p>
          <a:p>
            <a:r>
              <a:rPr lang="en-US" dirty="0"/>
              <a:t>Evaluate the roles of insulin, growth hormone, testosterone and cortisol on protein synthesis and degradation.</a:t>
            </a:r>
          </a:p>
          <a:p>
            <a:r>
              <a:rPr lang="en-US" dirty="0"/>
              <a:t>Describe the central roles of glutamate and glutamine as a pool of nitrogen.</a:t>
            </a:r>
          </a:p>
          <a:p>
            <a:r>
              <a:rPr lang="en-US" dirty="0"/>
              <a:t>Describe the relationships between the glycolytic and TCA cycle intermediates and amino acid biosynthesis.</a:t>
            </a:r>
          </a:p>
          <a:p>
            <a:r>
              <a:rPr lang="en-US" dirty="0"/>
              <a:t>Explain why some amino acids are dispensable only if precursors are available.</a:t>
            </a:r>
          </a:p>
          <a:p>
            <a:r>
              <a:rPr lang="en-US" dirty="0"/>
              <a:t>Understand how amino acid biosynthetic rates are controlled by utilization and by negative feedback.</a:t>
            </a:r>
          </a:p>
          <a:p>
            <a:r>
              <a:rPr lang="en-US" dirty="0"/>
              <a:t>Understand the role that the indispensable amino acids play in controlling protein synthesis.</a:t>
            </a:r>
          </a:p>
        </p:txBody>
      </p:sp>
    </p:spTree>
    <p:extLst>
      <p:ext uri="{BB962C8B-B14F-4D97-AF65-F5344CB8AC3E}">
        <p14:creationId xmlns:p14="http://schemas.microsoft.com/office/powerpoint/2010/main" val="50142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TCA Cycle and Amino Acid Biosynthesis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98269" cy="4351338"/>
          </a:xfrm>
        </p:spPr>
        <p:txBody>
          <a:bodyPr/>
          <a:lstStyle/>
          <a:p>
            <a:r>
              <a:rPr lang="en-US" dirty="0" smtClean="0"/>
              <a:t>Many amino acids are derived from glycolytic and TCA intermediates</a:t>
            </a:r>
          </a:p>
          <a:p>
            <a:pPr lvl="1"/>
            <a:r>
              <a:rPr lang="en-US" dirty="0" smtClean="0"/>
              <a:t>3-Phosphoglycerate</a:t>
            </a:r>
          </a:p>
          <a:p>
            <a:pPr lvl="1"/>
            <a:r>
              <a:rPr lang="en-US" dirty="0" smtClean="0"/>
              <a:t>Pyruvate</a:t>
            </a:r>
            <a:endParaRPr lang="en-US" dirty="0" smtClean="0"/>
          </a:p>
          <a:p>
            <a:pPr lvl="1"/>
            <a:r>
              <a:rPr lang="en-US" dirty="0" smtClean="0"/>
              <a:t>Oxaloacetate</a:t>
            </a:r>
          </a:p>
          <a:p>
            <a:pPr lvl="1"/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smtClean="0"/>
              <a:t>-Ketoglutarate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787" y="1685387"/>
            <a:ext cx="5268711" cy="449157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 flipV="1">
            <a:off x="8955074" y="2606760"/>
            <a:ext cx="1496" cy="2489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9552079" y="4155932"/>
            <a:ext cx="1162" cy="332941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768775" y="5540127"/>
            <a:ext cx="53538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357483" y="4830181"/>
            <a:ext cx="280869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771136" y="4967053"/>
            <a:ext cx="280869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168467" y="3771783"/>
            <a:ext cx="28086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052005" y="1429106"/>
            <a:ext cx="48248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0534493" y="1429106"/>
            <a:ext cx="0" cy="256281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0052005" y="1429106"/>
            <a:ext cx="0" cy="256281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052004" y="110950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4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Kinds of Amino Acid Biosynthetic Reactions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Single Step (Transaminase)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Fast and </a:t>
            </a:r>
            <a:r>
              <a:rPr lang="en-US" dirty="0" err="1" smtClean="0"/>
              <a:t>Bioenergetically</a:t>
            </a:r>
            <a:r>
              <a:rPr lang="en-US" dirty="0" smtClean="0"/>
              <a:t> neutral</a:t>
            </a:r>
          </a:p>
          <a:p>
            <a:r>
              <a:rPr lang="en-US" dirty="0" smtClean="0"/>
              <a:t>Controlled by Supply and Demand</a:t>
            </a:r>
          </a:p>
          <a:p>
            <a:r>
              <a:rPr lang="en-US" dirty="0" smtClean="0"/>
              <a:t>Ala, Asp, </a:t>
            </a:r>
            <a:r>
              <a:rPr lang="en-US" dirty="0" err="1" smtClean="0"/>
              <a:t>Glu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Multiple Step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Committed steps</a:t>
            </a:r>
          </a:p>
          <a:p>
            <a:r>
              <a:rPr lang="en-US" dirty="0" smtClean="0"/>
              <a:t>Controlled by Feedback Inhibition</a:t>
            </a:r>
          </a:p>
          <a:p>
            <a:pPr lvl="1"/>
            <a:r>
              <a:rPr lang="en-US" dirty="0" err="1" smtClean="0"/>
              <a:t>Ser</a:t>
            </a:r>
            <a:r>
              <a:rPr lang="en-US" dirty="0" smtClean="0"/>
              <a:t>, </a:t>
            </a:r>
            <a:r>
              <a:rPr lang="en-US" dirty="0" err="1" smtClean="0"/>
              <a:t>Cys</a:t>
            </a:r>
            <a:r>
              <a:rPr lang="en-US" dirty="0" smtClean="0"/>
              <a:t>, </a:t>
            </a:r>
            <a:r>
              <a:rPr lang="en-US" dirty="0" err="1" smtClean="0"/>
              <a:t>Gly</a:t>
            </a:r>
            <a:r>
              <a:rPr lang="en-US" dirty="0" smtClean="0"/>
              <a:t>, </a:t>
            </a:r>
            <a:r>
              <a:rPr lang="en-US" dirty="0" err="1" smtClean="0"/>
              <a:t>Asn</a:t>
            </a:r>
            <a:r>
              <a:rPr lang="en-US" dirty="0" smtClean="0"/>
              <a:t>, Pro, </a:t>
            </a:r>
            <a:r>
              <a:rPr lang="en-US" dirty="0" err="1" smtClean="0"/>
              <a:t>Arg</a:t>
            </a:r>
            <a:r>
              <a:rPr lang="en-US" dirty="0" smtClean="0"/>
              <a:t>, His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44" y="4602228"/>
            <a:ext cx="4216820" cy="12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 Inhibition of Multi-step Processes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607" y="1643328"/>
            <a:ext cx="3235870" cy="21913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33570" y="4250345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Serine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277" y="2561107"/>
            <a:ext cx="2925624" cy="21990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64361" y="5092553"/>
            <a:ext cx="97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Cysteine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19678" y="324726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947277" y="3909560"/>
            <a:ext cx="3219611" cy="8900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5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3513</TotalTime>
  <Words>1171</Words>
  <Application>Microsoft Macintosh PowerPoint</Application>
  <PresentationFormat>Widescreen</PresentationFormat>
  <Paragraphs>275</Paragraphs>
  <Slides>36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Calibri</vt:lpstr>
      <vt:lpstr>Calibri Light</vt:lpstr>
      <vt:lpstr>DengXian</vt:lpstr>
      <vt:lpstr>Mangal</vt:lpstr>
      <vt:lpstr>Symbol</vt:lpstr>
      <vt:lpstr>Arial</vt:lpstr>
      <vt:lpstr>Office Theme</vt:lpstr>
      <vt:lpstr>Amino Acid and Protein Biosynthesis</vt:lpstr>
      <vt:lpstr>Quiz Question #1</vt:lpstr>
      <vt:lpstr>Quiz Question #2</vt:lpstr>
      <vt:lpstr>Quiz Question #3 </vt:lpstr>
      <vt:lpstr>Concept Mapping: Try to diagram the relationships between these concepts</vt:lpstr>
      <vt:lpstr>Learning Objectives</vt:lpstr>
      <vt:lpstr>TCA Cycle and Amino Acid Biosynthesis</vt:lpstr>
      <vt:lpstr>Two Kinds of Amino Acid Biosynthetic Reactions</vt:lpstr>
      <vt:lpstr>Feedback Inhibition of Multi-step Processes</vt:lpstr>
      <vt:lpstr>Transamination Reactions Allow for Rapid Exchange of Amino Groups to Balance Amino Acids</vt:lpstr>
      <vt:lpstr>Reversible Transaminase Reactions Allow for Rapid Exchange of Amino Acids</vt:lpstr>
      <vt:lpstr>Supply and demand controls the levels of the amino acids from the transaminase reactions</vt:lpstr>
      <vt:lpstr>Glutamate and Glutamine Buffer the Nitrogen Pool</vt:lpstr>
      <vt:lpstr>Regulation of Glutamate Dehydrogenase</vt:lpstr>
      <vt:lpstr>Where is Glutamate Generated From?</vt:lpstr>
      <vt:lpstr>Glutamine levels vs other amino acids in tissues</vt:lpstr>
      <vt:lpstr>What are some properties of glutamine that make it a good storage pool for nitrogen?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Regulation of Protein Biosynthesis</vt:lpstr>
      <vt:lpstr>What happens if amino acids are unavailable</vt:lpstr>
      <vt:lpstr>Two main regulators of protein synthesis</vt:lpstr>
      <vt:lpstr>mTORC1 Senses Some of the Essential Amino Acids</vt:lpstr>
      <vt:lpstr>mTORC1 Activity Leads to More Protein Synthesis</vt:lpstr>
      <vt:lpstr>Hormonal Regulation of Protein Synthesis</vt:lpstr>
      <vt:lpstr>Energy Costs of Protein Production</vt:lpstr>
      <vt:lpstr>Neuroendocrine Control of Protein Levels</vt:lpstr>
      <vt:lpstr>Learning Objectives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Amino Acid and Protein Biosynthesis</dc:title>
  <dc:creator>Dave Bridges</dc:creator>
  <cp:lastModifiedBy>Dave Bridges</cp:lastModifiedBy>
  <cp:revision>55</cp:revision>
  <dcterms:created xsi:type="dcterms:W3CDTF">2016-10-21T12:38:28Z</dcterms:created>
  <dcterms:modified xsi:type="dcterms:W3CDTF">2017-10-25T14:45:42Z</dcterms:modified>
</cp:coreProperties>
</file>